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76" r:id="rId7"/>
    <p:sldId id="287" r:id="rId8"/>
    <p:sldId id="288" r:id="rId9"/>
    <p:sldId id="278" r:id="rId10"/>
    <p:sldId id="289" r:id="rId11"/>
    <p:sldId id="284" r:id="rId12"/>
    <p:sldId id="285" r:id="rId13"/>
    <p:sldId id="290" r:id="rId14"/>
    <p:sldId id="286" r:id="rId15"/>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0" d="100"/>
          <a:sy n="70" d="100"/>
        </p:scale>
        <p:origin x="-2730" y="-103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07/11/2019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Board of Adjustment</a:t>
            </a:r>
          </a:p>
          <a:p>
            <a:pPr>
              <a:spcBef>
                <a:spcPts val="0"/>
              </a:spcBef>
            </a:pPr>
            <a:r>
              <a:rPr lang="en-US" sz="2400" b="1" dirty="0" smtClean="0">
                <a:solidFill>
                  <a:schemeClr val="tx1"/>
                </a:solidFill>
              </a:rPr>
              <a:t>July 11, 2019</a:t>
            </a:r>
          </a:p>
        </p:txBody>
      </p:sp>
      <p:sp>
        <p:nvSpPr>
          <p:cNvPr id="4" name="Title 3"/>
          <p:cNvSpPr>
            <a:spLocks noGrp="1"/>
          </p:cNvSpPr>
          <p:nvPr>
            <p:ph type="ctrTitle"/>
          </p:nvPr>
        </p:nvSpPr>
        <p:spPr>
          <a:xfrm>
            <a:off x="152400" y="152400"/>
            <a:ext cx="8839200" cy="609600"/>
          </a:xfrm>
        </p:spPr>
        <p:txBody>
          <a:bodyPr/>
          <a:lstStyle/>
          <a:p>
            <a:r>
              <a:rPr lang="en-US" sz="4000" dirty="0" smtClean="0"/>
              <a:t>WADMIN19-0013</a:t>
            </a:r>
            <a:r>
              <a:rPr lang="en-US" sz="3200" dirty="0" smtClean="0"/>
              <a:t> </a:t>
            </a:r>
            <a:br>
              <a:rPr lang="en-US" sz="3200" dirty="0" smtClean="0"/>
            </a:br>
            <a:r>
              <a:rPr lang="en-US" sz="3200" dirty="0" smtClean="0">
                <a:solidFill>
                  <a:schemeClr val="tx1"/>
                </a:solidFill>
              </a:rPr>
              <a:t/>
            </a:r>
            <a:br>
              <a:rPr lang="en-US" sz="3200" dirty="0" smtClean="0">
                <a:solidFill>
                  <a:schemeClr val="tx1"/>
                </a:solidFill>
              </a:rPr>
            </a:br>
            <a:r>
              <a:rPr lang="en-US" sz="3200" dirty="0" smtClean="0">
                <a:solidFill>
                  <a:schemeClr val="tx1"/>
                </a:solidFill>
              </a:rPr>
              <a:t>League </a:t>
            </a:r>
            <a:r>
              <a:rPr lang="en-US" sz="3200" dirty="0">
                <a:solidFill>
                  <a:schemeClr val="tx1"/>
                </a:solidFill>
              </a:rPr>
              <a:t>to Save Lake Tahoe Annual Fashion Show and Luncheon, Outdoor Community </a:t>
            </a:r>
            <a:r>
              <a:rPr lang="en-US" sz="3200" dirty="0" smtClean="0">
                <a:solidFill>
                  <a:schemeClr val="tx1"/>
                </a:solidFill>
              </a:rPr>
              <a:t>Event</a:t>
            </a:r>
            <a:endParaRPr lang="en-US" sz="3200"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2284228"/>
            <a:ext cx="5257800" cy="2694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458200" cy="4724400"/>
          </a:xfrm>
        </p:spPr>
        <p:txBody>
          <a:bodyPr>
            <a:normAutofit/>
          </a:bodyPr>
          <a:lstStyle/>
          <a:p>
            <a:r>
              <a:rPr lang="en-US" sz="4400" dirty="0" smtClean="0"/>
              <a:t>One-day outdoor community event</a:t>
            </a:r>
          </a:p>
          <a:p>
            <a:r>
              <a:rPr lang="en-US" sz="4400" dirty="0" smtClean="0"/>
              <a:t>650 participants and 225 staff</a:t>
            </a:r>
          </a:p>
          <a:p>
            <a:r>
              <a:rPr lang="en-US" sz="4400" dirty="0" smtClean="0"/>
              <a:t>LDS – 1 unit per acre</a:t>
            </a:r>
          </a:p>
          <a:p>
            <a:r>
              <a:rPr lang="en-US" sz="4400" dirty="0" smtClean="0"/>
              <a:t>Luncheon and fashion show</a:t>
            </a:r>
          </a:p>
          <a:p>
            <a:r>
              <a:rPr lang="en-US" sz="4400" dirty="0"/>
              <a:t>1047 Lakeshore Boulevard</a:t>
            </a:r>
            <a:endParaRPr lang="en-US" sz="4400"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1949697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792162"/>
          </a:xfrm>
        </p:spPr>
        <p:txBody>
          <a:bodyPr/>
          <a:lstStyle/>
          <a:p>
            <a:pPr algn="r"/>
            <a:r>
              <a:rPr lang="en-US" dirty="0" smtClean="0"/>
              <a:t>Location</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5029200" cy="6510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792162"/>
          </a:xfrm>
        </p:spPr>
        <p:txBody>
          <a:bodyPr/>
          <a:lstStyle/>
          <a:p>
            <a:r>
              <a:rPr lang="en-US" dirty="0" smtClean="0"/>
              <a:t>Location</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143000"/>
            <a:ext cx="8839200" cy="496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5647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Evaluation</a:t>
            </a:r>
            <a:endParaRPr lang="en-US" dirty="0"/>
          </a:p>
        </p:txBody>
      </p:sp>
      <p:sp>
        <p:nvSpPr>
          <p:cNvPr id="4" name="Content Placeholder 3"/>
          <p:cNvSpPr>
            <a:spLocks noGrp="1"/>
          </p:cNvSpPr>
          <p:nvPr>
            <p:ph idx="1"/>
          </p:nvPr>
        </p:nvSpPr>
        <p:spPr>
          <a:xfrm>
            <a:off x="228600" y="1219200"/>
            <a:ext cx="8686800" cy="4648200"/>
          </a:xfrm>
        </p:spPr>
        <p:txBody>
          <a:bodyPr>
            <a:normAutofit fontScale="92500" lnSpcReduction="10000"/>
          </a:bodyPr>
          <a:lstStyle/>
          <a:p>
            <a:r>
              <a:rPr lang="en-US" dirty="0" smtClean="0"/>
              <a:t>Contracts provided for: </a:t>
            </a:r>
          </a:p>
          <a:p>
            <a:pPr lvl="1"/>
            <a:r>
              <a:rPr lang="en-US" dirty="0" smtClean="0"/>
              <a:t>Security services</a:t>
            </a:r>
          </a:p>
          <a:p>
            <a:pPr lvl="1"/>
            <a:r>
              <a:rPr lang="en-US" dirty="0" smtClean="0"/>
              <a:t>Fire </a:t>
            </a:r>
            <a:r>
              <a:rPr lang="en-US" dirty="0"/>
              <a:t>and Emergency Medical </a:t>
            </a:r>
            <a:r>
              <a:rPr lang="en-US" dirty="0" smtClean="0"/>
              <a:t>Services</a:t>
            </a:r>
          </a:p>
          <a:p>
            <a:pPr lvl="1"/>
            <a:r>
              <a:rPr lang="en-US" dirty="0" smtClean="0"/>
              <a:t>Sanitary facilities</a:t>
            </a:r>
          </a:p>
          <a:p>
            <a:pPr lvl="1"/>
            <a:r>
              <a:rPr lang="en-US" dirty="0"/>
              <a:t>T</a:t>
            </a:r>
            <a:r>
              <a:rPr lang="en-US" dirty="0" smtClean="0"/>
              <a:t>rash removal</a:t>
            </a:r>
          </a:p>
          <a:p>
            <a:r>
              <a:rPr lang="en-US" dirty="0" smtClean="0"/>
              <a:t>Liability insurance provided</a:t>
            </a:r>
            <a:endParaRPr lang="en-US" dirty="0"/>
          </a:p>
          <a:p>
            <a:r>
              <a:rPr lang="en-US" dirty="0" smtClean="0"/>
              <a:t>All parking </a:t>
            </a:r>
            <a:r>
              <a:rPr lang="en-US" dirty="0"/>
              <a:t>at Sierra Nevada </a:t>
            </a:r>
            <a:r>
              <a:rPr lang="en-US" dirty="0" smtClean="0"/>
              <a:t>College</a:t>
            </a:r>
            <a:endParaRPr lang="en-US" dirty="0"/>
          </a:p>
          <a:p>
            <a:r>
              <a:rPr lang="en-US" dirty="0" smtClean="0"/>
              <a:t>Amplified sound</a:t>
            </a:r>
          </a:p>
          <a:p>
            <a:r>
              <a:rPr lang="en-US" dirty="0" smtClean="0"/>
              <a:t>Set-up </a:t>
            </a:r>
            <a:r>
              <a:rPr lang="en-US" dirty="0"/>
              <a:t>and tear-down from 8 a.m. to 7 p.m. </a:t>
            </a:r>
            <a:r>
              <a:rPr lang="en-US" dirty="0" smtClean="0"/>
              <a:t>only</a:t>
            </a:r>
            <a:endParaRPr lang="en-US" dirty="0"/>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838200"/>
          </a:xfrm>
        </p:spPr>
        <p:txBody>
          <a:bodyPr/>
          <a:lstStyle/>
          <a:p>
            <a:r>
              <a:rPr lang="en-US" dirty="0" smtClean="0"/>
              <a:t>Public Notice &amp; CAB</a:t>
            </a:r>
            <a:endParaRPr lang="en-US" dirty="0"/>
          </a:p>
        </p:txBody>
      </p:sp>
      <p:sp>
        <p:nvSpPr>
          <p:cNvPr id="4" name="Content Placeholder 3"/>
          <p:cNvSpPr>
            <a:spLocks noGrp="1"/>
          </p:cNvSpPr>
          <p:nvPr>
            <p:ph idx="1"/>
          </p:nvPr>
        </p:nvSpPr>
        <p:spPr>
          <a:xfrm>
            <a:off x="152400" y="1219200"/>
            <a:ext cx="4419600" cy="4648200"/>
          </a:xfrm>
        </p:spPr>
        <p:txBody>
          <a:bodyPr>
            <a:normAutofit/>
          </a:bodyPr>
          <a:lstStyle/>
          <a:p>
            <a:r>
              <a:rPr lang="en-US" dirty="0" smtClean="0"/>
              <a:t>Notice sent to owners of 56 parcels within 500 feet</a:t>
            </a:r>
          </a:p>
          <a:p>
            <a:pPr marL="0" indent="0">
              <a:buNone/>
            </a:pPr>
            <a:endParaRPr lang="en-US" dirty="0" smtClean="0"/>
          </a:p>
          <a:p>
            <a:r>
              <a:rPr lang="en-US" dirty="0" smtClean="0"/>
              <a:t>Incline Village/Crystal Bay CAB, June 3, 2019 – recommended approval</a:t>
            </a:r>
          </a:p>
          <a:p>
            <a:endParaRPr lang="en-US" dirty="0"/>
          </a:p>
        </p:txBody>
      </p:sp>
      <p:pic>
        <p:nvPicPr>
          <p:cNvPr id="1026" name="Picture 2" descr="H:\My Documents\2018 Cases\2018_Administrative_Permit\WADMIN18-0008_League_Save_Lake_Tahoe\Notice\WADMIN18-0008_Notice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990600"/>
            <a:ext cx="4440382" cy="5746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217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sz="3600" dirty="0" smtClean="0"/>
              <a:t>Shown on pages 8 and 9 of the staff report</a:t>
            </a:r>
          </a:p>
          <a:p>
            <a:r>
              <a:rPr lang="en-US" sz="3600" dirty="0" smtClean="0"/>
              <a:t>Recommended conditions of approval have been included</a:t>
            </a:r>
          </a:p>
          <a:p>
            <a:r>
              <a:rPr lang="en-US" sz="3600" dirty="0" smtClean="0"/>
              <a:t>No recommendations for denial were received</a:t>
            </a:r>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t>Administrative Permit Findings</a:t>
            </a:r>
            <a:endParaRPr lang="en-US" sz="3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066800"/>
            <a:ext cx="8770694"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28600" y="5015973"/>
            <a:ext cx="8618294" cy="954107"/>
          </a:xfrm>
          <a:prstGeom prst="rect">
            <a:avLst/>
          </a:prstGeom>
          <a:noFill/>
        </p:spPr>
        <p:txBody>
          <a:bodyPr wrap="square" rtlCol="0">
            <a:spAutoFit/>
          </a:bodyPr>
          <a:lstStyle/>
          <a:p>
            <a:r>
              <a:rPr lang="en-US" sz="2800" dirty="0" smtClean="0"/>
              <a:t>Staff comments on each finding are included at page 8 of the staff report</a:t>
            </a:r>
            <a:endParaRPr lang="en-US" sz="2800" dirty="0"/>
          </a:p>
        </p:txBody>
      </p:sp>
    </p:spTree>
    <p:extLst>
      <p:ext uri="{BB962C8B-B14F-4D97-AF65-F5344CB8AC3E}">
        <p14:creationId xmlns:p14="http://schemas.microsoft.com/office/powerpoint/2010/main" val="379900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066800"/>
            <a:ext cx="8991600" cy="4724400"/>
          </a:xfrm>
        </p:spPr>
        <p:txBody>
          <a:bodyPr>
            <a:normAutofit fontScale="85000" lnSpcReduction="10000"/>
          </a:bodyPr>
          <a:lstStyle/>
          <a:p>
            <a:pPr marL="0" indent="0">
              <a:buNone/>
            </a:pPr>
            <a:r>
              <a:rPr lang="en-US" dirty="0" smtClean="0"/>
              <a:t>Condition 2a:</a:t>
            </a:r>
          </a:p>
          <a:p>
            <a:pPr marL="0" indent="0">
              <a:buNone/>
            </a:pPr>
            <a:r>
              <a:rPr lang="en-US" dirty="0" smtClean="0"/>
              <a:t>On </a:t>
            </a:r>
            <a:r>
              <a:rPr lang="en-US" dirty="0"/>
              <a:t>page A-14 of the permit application, in the document titled, “Agreement between the League to Save Lake Tahoe and Sierra Nevada College for August 3, 2019”, the third paragraph states, “SNC will allow The League to use their parking lot and parking facility on Saturday, August 4, 2019 to allow for guests, volunteers, staff and vendors to park for a nearby event.”  A corrected Agreement shall be provided to Engineering and Capital Projects for review and approval </a:t>
            </a:r>
            <a:r>
              <a:rPr lang="en-US" strike="sngStrike" dirty="0"/>
              <a:t>30 days prior to the </a:t>
            </a:r>
            <a:r>
              <a:rPr lang="en-US" strike="sngStrike" dirty="0" smtClean="0"/>
              <a:t>event</a:t>
            </a:r>
            <a:r>
              <a:rPr lang="en-US" u="sng" dirty="0" smtClean="0"/>
              <a:t> immediately upon approval of this Administrative Permit</a:t>
            </a:r>
            <a:r>
              <a:rPr lang="en-US" dirty="0" smtClean="0"/>
              <a:t>, </a:t>
            </a:r>
            <a:r>
              <a:rPr lang="en-US" dirty="0"/>
              <a:t>showing Saturday, August 3, 2109 as the day to allow use of the parking lot and facility at SNC.</a:t>
            </a:r>
          </a:p>
        </p:txBody>
      </p:sp>
      <p:sp>
        <p:nvSpPr>
          <p:cNvPr id="3" name="Title 2"/>
          <p:cNvSpPr>
            <a:spLocks noGrp="1"/>
          </p:cNvSpPr>
          <p:nvPr>
            <p:ph type="title"/>
          </p:nvPr>
        </p:nvSpPr>
        <p:spPr>
          <a:xfrm>
            <a:off x="1219200" y="76200"/>
            <a:ext cx="7696200" cy="792162"/>
          </a:xfrm>
        </p:spPr>
        <p:txBody>
          <a:bodyPr/>
          <a:lstStyle/>
          <a:p>
            <a:r>
              <a:rPr lang="en-US" dirty="0" smtClean="0"/>
              <a:t>Amended Condition</a:t>
            </a:r>
            <a:endParaRPr lang="en-US" dirty="0"/>
          </a:p>
        </p:txBody>
      </p:sp>
    </p:spTree>
    <p:extLst>
      <p:ext uri="{BB962C8B-B14F-4D97-AF65-F5344CB8AC3E}">
        <p14:creationId xmlns:p14="http://schemas.microsoft.com/office/powerpoint/2010/main" val="806739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914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228600" y="990600"/>
            <a:ext cx="8763000" cy="4572000"/>
          </a:xfrm>
        </p:spPr>
        <p:txBody>
          <a:bodyPr>
            <a:noAutofit/>
          </a:bodyPr>
          <a:lstStyle/>
          <a:p>
            <a:pPr marL="0" indent="0" algn="just">
              <a:lnSpc>
                <a:spcPct val="120000"/>
              </a:lnSpc>
              <a:buNone/>
            </a:pPr>
            <a:r>
              <a:rPr lang="en-US" sz="2400" dirty="0"/>
              <a:t>I move that, after giving reasoned consideration to the information contained in the staff report and information received during the public hearing, the Board of Adjustment approve Administrative Permit Case Number WADMIN18-0008 for League to Save Lake Tahoe, and an Outdoor Community Event business license application and associated license conditions</a:t>
            </a:r>
            <a:r>
              <a:rPr lang="en-US" sz="2400" dirty="0" smtClean="0"/>
              <a:t>, as amended, </a:t>
            </a:r>
            <a:r>
              <a:rPr lang="en-US" sz="2400" dirty="0"/>
              <a:t>for the League to Save Lake Tahoe Annual Fashion Show and Luncheon, having made the four findings in accordance with Washoe County Development Code Section 110.808.25,  I further move to authorize the Director of the Planning and Building Division to issue the business license when all pre-event conditions have been satisfied.</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http://schemas.microsoft.com/office/2006/documentManagement/types"/>
    <ds:schemaRef ds:uri="http://purl.org/dc/elements/1.1/"/>
    <ds:schemaRef ds:uri="http://schemas.microsoft.com/office/2006/metadata/properties"/>
    <ds:schemaRef ds:uri="http://purl.org/dc/terms/"/>
    <ds:schemaRef ds:uri="CEA9126C-A9B1-4F4A-855C-DD0F845697D2"/>
    <ds:schemaRef ds:uri="http://schemas.openxmlformats.org/package/2006/metadata/core-properties"/>
    <ds:schemaRef ds:uri="http://schemas.microsoft.com/sharepoint/v3/fields"/>
    <ds:schemaRef ds:uri="http://schemas.microsoft.com/office/infopath/2007/PartnerControls"/>
    <ds:schemaRef ds:uri="a94d8b85-37e1-4d17-8d55-8b7d207932bb"/>
    <ds:schemaRef ds:uri="http://schemas.microsoft.com/sharepoint/v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2038</TotalTime>
  <Words>386</Words>
  <Application>Microsoft Office PowerPoint</Application>
  <PresentationFormat>On-screen Show (4:3)</PresentationFormat>
  <Paragraphs>36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PowerPoint_Template_2015</vt:lpstr>
      <vt:lpstr>WADMIN19-0013   League to Save Lake Tahoe Annual Fashion Show and Luncheon, Outdoor Community Event</vt:lpstr>
      <vt:lpstr>Overview</vt:lpstr>
      <vt:lpstr>Location</vt:lpstr>
      <vt:lpstr>Location</vt:lpstr>
      <vt:lpstr>Evaluation</vt:lpstr>
      <vt:lpstr>Public Notice &amp; CAB</vt:lpstr>
      <vt:lpstr>Reviewing Agencies</vt:lpstr>
      <vt:lpstr>Administrative Permit Findings</vt:lpstr>
      <vt:lpstr>Amended Condition</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78</cp:revision>
  <cp:lastPrinted>2014-10-07T22:54:33Z</cp:lastPrinted>
  <dcterms:created xsi:type="dcterms:W3CDTF">2015-09-25T21:46:02Z</dcterms:created>
  <dcterms:modified xsi:type="dcterms:W3CDTF">2019-07-11T22:25:54Z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